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308" r:id="rId3"/>
    <p:sldId id="312" r:id="rId4"/>
    <p:sldId id="319" r:id="rId5"/>
    <p:sldId id="309" r:id="rId6"/>
    <p:sldId id="320" r:id="rId7"/>
    <p:sldId id="318" r:id="rId8"/>
    <p:sldId id="321" r:id="rId9"/>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D"/>
    <a:srgbClr val="FFFF89"/>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92"/>
    <p:restoredTop sz="94994"/>
  </p:normalViewPr>
  <p:slideViewPr>
    <p:cSldViewPr snapToGrid="0">
      <p:cViewPr varScale="1">
        <p:scale>
          <a:sx n="157" d="100"/>
          <a:sy n="157" d="100"/>
        </p:scale>
        <p:origin x="184"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30/5/2025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20334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909370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86960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5/30/25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5/30/25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5/30/25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5/30/25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5/30/25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5/30/25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5/30/25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5/30/25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5/30/25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5/30/25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5/30/25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5/30/25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Hebrews  4:12 – 5:10</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4 Slides</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395580"/>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buNone/>
            </a:pPr>
            <a:r>
              <a:rPr lang="en-AU" sz="2500" b="1" baseline="30000" dirty="0">
                <a:solidFill>
                  <a:srgbClr val="FFFFFF"/>
                </a:solidFill>
                <a:effectLst/>
                <a:latin typeface="Times New Roman" panose="02020603050405020304" pitchFamily="18" charset="0"/>
                <a:ea typeface="Times New Roman" panose="02020603050405020304" pitchFamily="18" charset="0"/>
              </a:rPr>
              <a:t>12 </a:t>
            </a:r>
            <a:r>
              <a:rPr lang="en-AU" sz="2500" dirty="0">
                <a:solidFill>
                  <a:srgbClr val="FFFFFF"/>
                </a:solidFill>
                <a:effectLst/>
                <a:latin typeface="Times New Roman" panose="02020603050405020304" pitchFamily="18" charset="0"/>
                <a:ea typeface="Times New Roman" panose="02020603050405020304" pitchFamily="18" charset="0"/>
              </a:rPr>
              <a:t>For the word of God is living and active, sharper than any two-edged sword, piercing to the division of soul and of spirit, of joints and of marrow, and discerning the thoughts and intentions of the heart.  </a:t>
            </a:r>
            <a:r>
              <a:rPr lang="en-AU" sz="2500" b="1" baseline="30000" dirty="0">
                <a:solidFill>
                  <a:srgbClr val="FFFFFF"/>
                </a:solidFill>
                <a:effectLst/>
                <a:latin typeface="Times New Roman" panose="02020603050405020304" pitchFamily="18" charset="0"/>
                <a:ea typeface="Times New Roman" panose="02020603050405020304" pitchFamily="18" charset="0"/>
              </a:rPr>
              <a:t>13 </a:t>
            </a:r>
            <a:r>
              <a:rPr lang="en-AU" sz="2500" dirty="0">
                <a:solidFill>
                  <a:srgbClr val="FFFFFF"/>
                </a:solidFill>
                <a:effectLst/>
                <a:latin typeface="Times New Roman" panose="02020603050405020304" pitchFamily="18" charset="0"/>
                <a:ea typeface="Times New Roman" panose="02020603050405020304" pitchFamily="18" charset="0"/>
              </a:rPr>
              <a:t>And no creature is hidden from his sight, but all are naked and exposed to the eyes of him to whom we must give account. </a:t>
            </a:r>
            <a:r>
              <a:rPr lang="en-AU" sz="800" dirty="0">
                <a:solidFill>
                  <a:srgbClr val="FFFFFF"/>
                </a:solidFill>
                <a:effectLst/>
                <a:latin typeface="Times New Roman" panose="02020603050405020304" pitchFamily="18" charset="0"/>
                <a:ea typeface="Times New Roman" panose="02020603050405020304" pitchFamily="18" charset="0"/>
              </a:rPr>
              <a:t> </a:t>
            </a:r>
            <a:endParaRPr lang="en-AU" sz="800" dirty="0">
              <a:effectLst/>
              <a:latin typeface="Calibri" panose="020F0502020204030204" pitchFamily="34" charset="0"/>
              <a:ea typeface="Times New Roman" panose="02020603050405020304" pitchFamily="18" charset="0"/>
            </a:endParaRPr>
          </a:p>
          <a:p>
            <a:pPr indent="152400">
              <a:lnSpc>
                <a:spcPct val="115000"/>
              </a:lnSpc>
              <a:spcAft>
                <a:spcPts val="1000"/>
              </a:spcAft>
              <a:buNone/>
            </a:pPr>
            <a:r>
              <a:rPr lang="en-AU" sz="800" dirty="0">
                <a:solidFill>
                  <a:srgbClr val="FFFFFF"/>
                </a:solidFill>
                <a:effectLst/>
                <a:latin typeface="Times New Roman" panose="02020603050405020304" pitchFamily="18" charset="0"/>
                <a:ea typeface="Times New Roman" panose="02020603050405020304" pitchFamily="18" charset="0"/>
              </a:rPr>
              <a:t> </a:t>
            </a:r>
            <a:endParaRPr lang="en-AU" sz="800" dirty="0">
              <a:effectLst/>
              <a:latin typeface="Calibri" panose="020F0502020204030204" pitchFamily="34" charset="0"/>
              <a:ea typeface="Times New Roman" panose="02020603050405020304" pitchFamily="18" charset="0"/>
            </a:endParaRPr>
          </a:p>
          <a:p>
            <a:pPr>
              <a:buNone/>
            </a:pPr>
            <a:r>
              <a:rPr lang="en-AU" sz="2500" b="1" baseline="30000" dirty="0">
                <a:solidFill>
                  <a:srgbClr val="FFFFFF"/>
                </a:solidFill>
                <a:effectLst/>
                <a:latin typeface="Times New Roman" panose="02020603050405020304" pitchFamily="18" charset="0"/>
                <a:ea typeface="Times New Roman" panose="02020603050405020304" pitchFamily="18" charset="0"/>
              </a:rPr>
              <a:t>14 </a:t>
            </a:r>
            <a:r>
              <a:rPr lang="en-AU" sz="2500" dirty="0">
                <a:solidFill>
                  <a:srgbClr val="FFFFFF"/>
                </a:solidFill>
                <a:effectLst/>
                <a:latin typeface="Times New Roman" panose="02020603050405020304" pitchFamily="18" charset="0"/>
                <a:ea typeface="Times New Roman" panose="02020603050405020304" pitchFamily="18" charset="0"/>
              </a:rPr>
              <a:t>Since then we have a great high priest who has passed through the heavens, Jesus, the Son of God, let us hold fast our confession.  </a:t>
            </a:r>
            <a:r>
              <a:rPr lang="en-AU" sz="2500" b="1" baseline="30000" dirty="0">
                <a:solidFill>
                  <a:srgbClr val="FFFFFF"/>
                </a:solidFill>
                <a:effectLst/>
                <a:latin typeface="Times New Roman" panose="02020603050405020304" pitchFamily="18" charset="0"/>
                <a:ea typeface="Times New Roman" panose="02020603050405020304" pitchFamily="18" charset="0"/>
              </a:rPr>
              <a:t>15 </a:t>
            </a:r>
            <a:r>
              <a:rPr lang="en-AU" sz="2500" dirty="0">
                <a:solidFill>
                  <a:srgbClr val="FFFFFF"/>
                </a:solidFill>
                <a:effectLst/>
                <a:latin typeface="Times New Roman" panose="02020603050405020304" pitchFamily="18" charset="0"/>
                <a:ea typeface="Times New Roman" panose="02020603050405020304" pitchFamily="18" charset="0"/>
              </a:rPr>
              <a:t>For we do not have a high priest who is unable to sympathize with our weaknesses, but one who in every respect has been tempted as we are, yet without sin.  </a:t>
            </a:r>
            <a:r>
              <a:rPr lang="en-AU" sz="2500" b="1" baseline="30000" dirty="0">
                <a:solidFill>
                  <a:srgbClr val="FFFFFF"/>
                </a:solidFill>
                <a:effectLst/>
                <a:latin typeface="Times New Roman" panose="02020603050405020304" pitchFamily="18" charset="0"/>
                <a:ea typeface="Times New Roman" panose="02020603050405020304" pitchFamily="18" charset="0"/>
              </a:rPr>
              <a:t>16 </a:t>
            </a:r>
            <a:r>
              <a:rPr lang="en-AU" sz="2500" dirty="0">
                <a:solidFill>
                  <a:srgbClr val="FFFFFF"/>
                </a:solidFill>
                <a:effectLst/>
                <a:latin typeface="Times New Roman" panose="02020603050405020304" pitchFamily="18" charset="0"/>
                <a:ea typeface="Times New Roman" panose="02020603050405020304" pitchFamily="18" charset="0"/>
              </a:rPr>
              <a:t>Let us then with confidence draw near to the throne of grace, that we may receive mercy and find grace to help in time of need.</a:t>
            </a:r>
            <a:endParaRPr lang="en-AU" sz="25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292981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276282"/>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600" b="1"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For every high priest chosen from among men is appointed to act on behalf of men in relation to God, to offer gifts and sacrifices for sins.  </a:t>
            </a:r>
            <a:r>
              <a:rPr lang="en-AU" sz="2600" b="1" baseline="30000" dirty="0">
                <a:solidFill>
                  <a:srgbClr val="FFFFFF"/>
                </a:solidFill>
                <a:effectLst/>
                <a:latin typeface="Times New Roman" panose="02020603050405020304" pitchFamily="18" charset="0"/>
                <a:ea typeface="Times New Roman" panose="02020603050405020304" pitchFamily="18" charset="0"/>
              </a:rPr>
              <a:t>2 </a:t>
            </a:r>
            <a:r>
              <a:rPr lang="en-AU" sz="2600" dirty="0">
                <a:solidFill>
                  <a:srgbClr val="FFFFFF"/>
                </a:solidFill>
                <a:effectLst/>
                <a:latin typeface="Times New Roman" panose="02020603050405020304" pitchFamily="18" charset="0"/>
                <a:ea typeface="Times New Roman" panose="02020603050405020304" pitchFamily="18" charset="0"/>
              </a:rPr>
              <a:t>He can deal gently with the ignorant and wayward, since he himself is beset with weakness.  </a:t>
            </a:r>
            <a:r>
              <a:rPr lang="en-AU" sz="2600" b="1" baseline="30000" dirty="0">
                <a:solidFill>
                  <a:srgbClr val="FFFFFF"/>
                </a:solidFill>
                <a:effectLst/>
                <a:latin typeface="Times New Roman" panose="02020603050405020304" pitchFamily="18" charset="0"/>
                <a:ea typeface="Times New Roman" panose="02020603050405020304" pitchFamily="18" charset="0"/>
              </a:rPr>
              <a:t>3 </a:t>
            </a:r>
            <a:r>
              <a:rPr lang="en-AU" sz="2600" dirty="0">
                <a:solidFill>
                  <a:srgbClr val="FFFFFF"/>
                </a:solidFill>
                <a:effectLst/>
                <a:latin typeface="Times New Roman" panose="02020603050405020304" pitchFamily="18" charset="0"/>
                <a:ea typeface="Times New Roman" panose="02020603050405020304" pitchFamily="18" charset="0"/>
              </a:rPr>
              <a:t>Because of this he is obligated to offer sacrifice for his own sins just as he does for those of the people.  </a:t>
            </a:r>
            <a:r>
              <a:rPr lang="en-AU" sz="2600" b="1" baseline="30000" dirty="0">
                <a:solidFill>
                  <a:srgbClr val="FFFFFF"/>
                </a:solidFill>
                <a:effectLst/>
                <a:latin typeface="Times New Roman" panose="02020603050405020304" pitchFamily="18" charset="0"/>
                <a:ea typeface="Times New Roman" panose="02020603050405020304" pitchFamily="18" charset="0"/>
              </a:rPr>
              <a:t>4 </a:t>
            </a:r>
            <a:r>
              <a:rPr lang="en-AU" sz="2600" dirty="0">
                <a:solidFill>
                  <a:srgbClr val="FFFFFF"/>
                </a:solidFill>
                <a:effectLst/>
                <a:latin typeface="Times New Roman" panose="02020603050405020304" pitchFamily="18" charset="0"/>
                <a:ea typeface="Times New Roman" panose="02020603050405020304" pitchFamily="18" charset="0"/>
              </a:rPr>
              <a:t>And no one takes this honour for himself, but only when called by God, just as Aaron was.  </a:t>
            </a:r>
          </a:p>
        </p:txBody>
      </p:sp>
    </p:spTree>
    <p:extLst>
      <p:ext uri="{BB962C8B-B14F-4D97-AF65-F5344CB8AC3E}">
        <p14:creationId xmlns:p14="http://schemas.microsoft.com/office/powerpoint/2010/main" val="4048701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392524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So also Christ did not exalt himself to be made a high priest, but was appointed by him who said to him,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“You are my Son,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pPr>
            <a:r>
              <a:rPr lang="en-AU" sz="2600" dirty="0">
                <a:solidFill>
                  <a:srgbClr val="FFFFFF"/>
                </a:solidFill>
                <a:effectLst/>
                <a:latin typeface="Times New Roman" panose="02020603050405020304" pitchFamily="18" charset="0"/>
                <a:ea typeface="Times New Roman" panose="02020603050405020304" pitchFamily="18" charset="0"/>
              </a:rPr>
              <a:t>today I have begotten you”;   </a:t>
            </a:r>
            <a:endParaRPr lang="en-AU" sz="2600" dirty="0">
              <a:effectLst/>
              <a:latin typeface="Calibri" panose="020F0502020204030204" pitchFamily="34" charset="0"/>
              <a:ea typeface="Times New Roman" panose="02020603050405020304" pitchFamily="18" charset="0"/>
            </a:endParaRPr>
          </a:p>
          <a:p>
            <a:pPr>
              <a:lnSpc>
                <a:spcPct val="115000"/>
              </a:lnSpc>
              <a:spcAft>
                <a:spcPts val="1000"/>
              </a:spcAft>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as he says also in another place,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“You are a priest forever, </a:t>
            </a:r>
            <a:endParaRPr lang="en-AU" sz="2600" dirty="0">
              <a:effectLst/>
              <a:latin typeface="Calibri" panose="020F0502020204030204" pitchFamily="34" charset="0"/>
              <a:ea typeface="Times New Roman" panose="02020603050405020304" pitchFamily="18" charset="0"/>
            </a:endParaRPr>
          </a:p>
          <a:p>
            <a:pPr marL="450215">
              <a:lnSpc>
                <a:spcPct val="115000"/>
              </a:lnSpc>
              <a:spcAft>
                <a:spcPts val="1000"/>
              </a:spcAft>
              <a:buNone/>
              <a:tabLst>
                <a:tab pos="127000" algn="r"/>
                <a:tab pos="254000" algn="l"/>
              </a:tabLst>
            </a:pPr>
            <a:r>
              <a:rPr lang="en-AU" sz="2600" dirty="0">
                <a:solidFill>
                  <a:srgbClr val="FFFFFF"/>
                </a:solidFill>
                <a:effectLst/>
                <a:latin typeface="Times New Roman" panose="02020603050405020304" pitchFamily="18" charset="0"/>
                <a:ea typeface="Times New Roman" panose="02020603050405020304" pitchFamily="18" charset="0"/>
              </a:rPr>
              <a:t>after the order of Melchizedek.”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565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2893100"/>
          </a:xfrm>
          <a:prstGeom prst="rect">
            <a:avLst/>
          </a:prstGeom>
          <a:noFill/>
          <a:ln w="9525">
            <a:noFill/>
            <a:miter lim="800000"/>
            <a:headEnd/>
            <a:tailEnd/>
          </a:ln>
        </p:spPr>
        <p:txBody>
          <a:bodyPr wrap="square">
            <a:prstTxWarp prst="textNoShape">
              <a:avLst/>
            </a:prstTxWarp>
            <a:spAutoFit/>
          </a:bodyPr>
          <a:lstStyle/>
          <a:p>
            <a:pPr>
              <a:buNone/>
            </a:pP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In the days of his flesh, Jesus offered up prayers and supplications, with loud cries and tears, to him who was able to save him from death, and he was heard because of his reverence.  </a:t>
            </a: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Although he was a son, he learned obedience through what he suffered.  </a:t>
            </a:r>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And being made perfect, he became the source of eternal salvation to all who obey him, </a:t>
            </a: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being designated by God a high priest after the order of Melchizedek.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536669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F68AA30C-1390-46C3-53C8-792219351CDC}"/>
              </a:ext>
            </a:extLst>
          </p:cNvPr>
          <p:cNvSpPr txBox="1"/>
          <p:nvPr/>
        </p:nvSpPr>
        <p:spPr>
          <a:xfrm>
            <a:off x="13865" y="215131"/>
            <a:ext cx="9137335" cy="461665"/>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400" b="1"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Source of Eternal Salvation for   </a:t>
            </a:r>
            <a:r>
              <a:rPr kumimoji="0" lang="en-AU" sz="2400" b="1" i="0" u="sng"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ALL</a:t>
            </a:r>
            <a:r>
              <a:rPr kumimoji="0" lang="en-AU" sz="2400" b="1"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Who Obey Him</a:t>
            </a:r>
          </a:p>
        </p:txBody>
      </p:sp>
      <p:sp>
        <p:nvSpPr>
          <p:cNvPr id="22" name="TextBox 21">
            <a:extLst>
              <a:ext uri="{FF2B5EF4-FFF2-40B4-BE49-F238E27FC236}">
                <a16:creationId xmlns:a16="http://schemas.microsoft.com/office/drawing/2014/main" id="{4C58A3CA-FD06-8FDA-49DE-8EE853310898}"/>
              </a:ext>
            </a:extLst>
          </p:cNvPr>
          <p:cNvSpPr txBox="1"/>
          <p:nvPr/>
        </p:nvSpPr>
        <p:spPr>
          <a:xfrm>
            <a:off x="108001" y="1410062"/>
            <a:ext cx="3232800"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Great High Priest (Jesus)</a:t>
            </a:r>
          </a:p>
        </p:txBody>
      </p:sp>
      <p:sp>
        <p:nvSpPr>
          <p:cNvPr id="2" name="TextBox 1">
            <a:extLst>
              <a:ext uri="{FF2B5EF4-FFF2-40B4-BE49-F238E27FC236}">
                <a16:creationId xmlns:a16="http://schemas.microsoft.com/office/drawing/2014/main" id="{77FB1BC4-E8BA-2F6C-4853-3EEE15B02706}"/>
              </a:ext>
            </a:extLst>
          </p:cNvPr>
          <p:cNvSpPr txBox="1"/>
          <p:nvPr/>
        </p:nvSpPr>
        <p:spPr>
          <a:xfrm>
            <a:off x="-1" y="4391561"/>
            <a:ext cx="9144000" cy="1323439"/>
          </a:xfrm>
          <a:prstGeom prst="rect">
            <a:avLst/>
          </a:prstGeom>
          <a:solidFill>
            <a:schemeClr val="bg1"/>
          </a:solidFill>
        </p:spPr>
        <p:txBody>
          <a:bodyPr wrap="square" rtlCol="0">
            <a:spAutoFit/>
          </a:bodyPr>
          <a:lstStyle/>
          <a:p>
            <a:pPr>
              <a:buNone/>
            </a:pPr>
            <a:r>
              <a:rPr lang="en-AU" sz="16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11 </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Let us therefore strive to enter that rest, so that no one may fall by the same sort of disobedience.  </a:t>
            </a:r>
            <a:r>
              <a:rPr lang="en-AU" sz="16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12 </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For the word of God is living and active, sharper than any two-edged sword, piercing to the division of soul and of spirit, of joints and of marrow, and discerning the thoughts and intentions of the heart.  </a:t>
            </a:r>
            <a:r>
              <a:rPr lang="en-AU" sz="1600" b="1" baseline="300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13 </a:t>
            </a:r>
            <a:r>
              <a:rPr lang="en-AU" sz="1600" dirty="0">
                <a:solidFill>
                  <a:srgbClr val="000000"/>
                </a:solidFill>
                <a:effectLst/>
                <a:latin typeface="Comic Sans MS" panose="030F0902030302020204" pitchFamily="66" charset="0"/>
                <a:ea typeface="Times New Roman" panose="02020603050405020304" pitchFamily="18" charset="0"/>
                <a:cs typeface="Times New Roman" panose="02020603050405020304" pitchFamily="18" charset="0"/>
              </a:rPr>
              <a:t>And no creature is hidden from his sight, but all are naked and exposed to the eyes of him to whom we must give account.</a:t>
            </a:r>
            <a:r>
              <a:rPr lang="en-AU" sz="1600" dirty="0">
                <a:effectLst/>
              </a:rPr>
              <a:t> </a:t>
            </a:r>
            <a:endParaRPr lang="en-AU" sz="1600" dirty="0">
              <a:latin typeface="Times New Roman" panose="02020603050405020304" pitchFamily="18" charset="0"/>
              <a:ea typeface="Times New Roman" panose="02020603050405020304" pitchFamily="18" charset="0"/>
            </a:endParaRPr>
          </a:p>
        </p:txBody>
      </p:sp>
      <p:sp>
        <p:nvSpPr>
          <p:cNvPr id="3" name="TextBox 2">
            <a:extLst>
              <a:ext uri="{FF2B5EF4-FFF2-40B4-BE49-F238E27FC236}">
                <a16:creationId xmlns:a16="http://schemas.microsoft.com/office/drawing/2014/main" id="{AE92D31A-1364-66A3-8CBE-AEE052091AC7}"/>
              </a:ext>
            </a:extLst>
          </p:cNvPr>
          <p:cNvSpPr txBox="1"/>
          <p:nvPr/>
        </p:nvSpPr>
        <p:spPr>
          <a:xfrm>
            <a:off x="6665" y="534420"/>
            <a:ext cx="9137336"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Christ tore away every barrier to Salvation (racial;  heritage;  language;  past history)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only exclusion is to exclude one’s-self (to reject the way of Christ)</a:t>
            </a:r>
          </a:p>
        </p:txBody>
      </p:sp>
      <p:sp>
        <p:nvSpPr>
          <p:cNvPr id="7" name="TextBox 6">
            <a:extLst>
              <a:ext uri="{FF2B5EF4-FFF2-40B4-BE49-F238E27FC236}">
                <a16:creationId xmlns:a16="http://schemas.microsoft.com/office/drawing/2014/main" id="{3954D920-2C20-0670-4AE4-19876D5402C0}"/>
              </a:ext>
            </a:extLst>
          </p:cNvPr>
          <p:cNvSpPr txBox="1"/>
          <p:nvPr/>
        </p:nvSpPr>
        <p:spPr>
          <a:xfrm>
            <a:off x="-17720" y="3984251"/>
            <a:ext cx="9144000"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As High Priest, Jesus sacrificed Himself to atone for the sins of the people.</a:t>
            </a:r>
          </a:p>
        </p:txBody>
      </p:sp>
      <p:sp>
        <p:nvSpPr>
          <p:cNvPr id="8" name="TextBox 7">
            <a:extLst>
              <a:ext uri="{FF2B5EF4-FFF2-40B4-BE49-F238E27FC236}">
                <a16:creationId xmlns:a16="http://schemas.microsoft.com/office/drawing/2014/main" id="{196A97C2-B130-103C-B76F-4D188B0839CF}"/>
              </a:ext>
            </a:extLst>
          </p:cNvPr>
          <p:cNvSpPr txBox="1"/>
          <p:nvPr/>
        </p:nvSpPr>
        <p:spPr>
          <a:xfrm>
            <a:off x="17721" y="1126020"/>
            <a:ext cx="9108559" cy="400110"/>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intermediary between sinful humans and Holy God</a:t>
            </a:r>
          </a:p>
        </p:txBody>
      </p:sp>
      <p:sp>
        <p:nvSpPr>
          <p:cNvPr id="4" name="TextBox 3">
            <a:extLst>
              <a:ext uri="{FF2B5EF4-FFF2-40B4-BE49-F238E27FC236}">
                <a16:creationId xmlns:a16="http://schemas.microsoft.com/office/drawing/2014/main" id="{9E872398-74FA-4D72-C6B0-B2F3ED71D01E}"/>
              </a:ext>
            </a:extLst>
          </p:cNvPr>
          <p:cNvSpPr txBox="1"/>
          <p:nvPr/>
        </p:nvSpPr>
        <p:spPr>
          <a:xfrm>
            <a:off x="5112001" y="1404382"/>
            <a:ext cx="2844000"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lang="en-AU" sz="2000" dirty="0">
                <a:solidFill>
                  <a:srgbClr val="FFFF00"/>
                </a:solidFill>
                <a:latin typeface="Times New Roman" panose="02020603050405020304" pitchFamily="18" charset="0"/>
                <a:cs typeface="Times New Roman" panose="02020603050405020304" pitchFamily="18" charset="0"/>
              </a:rPr>
              <a:t>Old Covenant </a:t>
            </a: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High Priest </a:t>
            </a:r>
          </a:p>
        </p:txBody>
      </p:sp>
      <p:sp>
        <p:nvSpPr>
          <p:cNvPr id="5" name="TextBox 4">
            <a:extLst>
              <a:ext uri="{FF2B5EF4-FFF2-40B4-BE49-F238E27FC236}">
                <a16:creationId xmlns:a16="http://schemas.microsoft.com/office/drawing/2014/main" id="{C44B8F4F-8371-C76E-3DC8-151B3B35ABCC}"/>
              </a:ext>
            </a:extLst>
          </p:cNvPr>
          <p:cNvSpPr txBox="1"/>
          <p:nvPr/>
        </p:nvSpPr>
        <p:spPr>
          <a:xfrm>
            <a:off x="13865" y="1700023"/>
            <a:ext cx="5234936" cy="2308324"/>
          </a:xfrm>
          <a:prstGeom prst="rect">
            <a:avLst/>
          </a:prstGeom>
          <a:noFill/>
        </p:spPr>
        <p:txBody>
          <a:bodyPr wrap="square" rtlCol="0">
            <a:spAutoFit/>
          </a:bodyPr>
          <a:lstStyle/>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Son of God;  Chosen by God;  (like Melchizedek)</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Great;  Passed through the heavens</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Compassionate and understanding.</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Tempted as we are, but without sin.</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For our sake, became weak.  Tempted.</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Prayerful, yet suffered.   Reverential Prayer.</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(humble, respectful, “Your Will be done”)</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Perfected and Learned obedience through suffering</a:t>
            </a:r>
          </a:p>
        </p:txBody>
      </p:sp>
      <p:sp>
        <p:nvSpPr>
          <p:cNvPr id="6" name="TextBox 5">
            <a:extLst>
              <a:ext uri="{FF2B5EF4-FFF2-40B4-BE49-F238E27FC236}">
                <a16:creationId xmlns:a16="http://schemas.microsoft.com/office/drawing/2014/main" id="{0ADB469A-C504-B31E-605C-A1D78A94A753}"/>
              </a:ext>
            </a:extLst>
          </p:cNvPr>
          <p:cNvSpPr txBox="1"/>
          <p:nvPr/>
        </p:nvSpPr>
        <p:spPr>
          <a:xfrm>
            <a:off x="5112001" y="1703044"/>
            <a:ext cx="4032000" cy="369332"/>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Descendant of Aaron;  Chosen by God.</a:t>
            </a:r>
          </a:p>
        </p:txBody>
      </p:sp>
      <p:sp>
        <p:nvSpPr>
          <p:cNvPr id="9" name="TextBox 8">
            <a:extLst>
              <a:ext uri="{FF2B5EF4-FFF2-40B4-BE49-F238E27FC236}">
                <a16:creationId xmlns:a16="http://schemas.microsoft.com/office/drawing/2014/main" id="{28396E91-F01A-AA27-61FF-0B06DCFB302F}"/>
              </a:ext>
            </a:extLst>
          </p:cNvPr>
          <p:cNvSpPr txBox="1"/>
          <p:nvPr/>
        </p:nvSpPr>
        <p:spPr>
          <a:xfrm>
            <a:off x="5097601" y="2214244"/>
            <a:ext cx="4032000"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Deals gently with the sinner, because he also sins.</a:t>
            </a:r>
          </a:p>
        </p:txBody>
      </p:sp>
      <p:sp>
        <p:nvSpPr>
          <p:cNvPr id="10" name="TextBox 9">
            <a:extLst>
              <a:ext uri="{FF2B5EF4-FFF2-40B4-BE49-F238E27FC236}">
                <a16:creationId xmlns:a16="http://schemas.microsoft.com/office/drawing/2014/main" id="{A5C406F9-37F8-6F16-22F7-6E878BF3C229}"/>
              </a:ext>
            </a:extLst>
          </p:cNvPr>
          <p:cNvSpPr txBox="1"/>
          <p:nvPr/>
        </p:nvSpPr>
        <p:spPr>
          <a:xfrm>
            <a:off x="3880" y="2651"/>
            <a:ext cx="9144000"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Holding fast our confession:</a:t>
            </a:r>
          </a:p>
        </p:txBody>
      </p:sp>
    </p:spTree>
    <p:extLst>
      <p:ext uri="{BB962C8B-B14F-4D97-AF65-F5344CB8AC3E}">
        <p14:creationId xmlns:p14="http://schemas.microsoft.com/office/powerpoint/2010/main" val="1539654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4" end="4"/>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2" grpId="0"/>
      <p:bldP spid="2" grpId="0" animBg="1"/>
      <p:bldP spid="3" grpId="0" uiExpand="1" build="p"/>
      <p:bldP spid="7" grpId="0"/>
      <p:bldP spid="8" grpId="0"/>
      <p:bldP spid="4" grpId="0"/>
      <p:bldP spid="5" grpId="0" uiExpand="1" build="p"/>
      <p:bldP spid="6"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7FB1BC4-E8BA-2F6C-4853-3EEE15B02706}"/>
              </a:ext>
            </a:extLst>
          </p:cNvPr>
          <p:cNvSpPr txBox="1"/>
          <p:nvPr/>
        </p:nvSpPr>
        <p:spPr>
          <a:xfrm>
            <a:off x="0" y="1043243"/>
            <a:ext cx="9144000" cy="1477328"/>
          </a:xfrm>
          <a:prstGeom prst="rect">
            <a:avLst/>
          </a:prstGeom>
          <a:solidFill>
            <a:schemeClr val="bg1"/>
          </a:solidFill>
        </p:spPr>
        <p:txBody>
          <a:bodyPr wrap="square" rtlCol="0">
            <a:spAutoFit/>
          </a:bodyPr>
          <a:lstStyle/>
          <a:p>
            <a:pPr>
              <a:buNone/>
            </a:pPr>
            <a:r>
              <a:rPr lang="en-AU" dirty="0">
                <a:effectLst/>
                <a:latin typeface="Comic Sans MS" panose="030F0902030302020204" pitchFamily="66" charset="0"/>
                <a:ea typeface="Times New Roman" panose="02020603050405020304" pitchFamily="18" charset="0"/>
              </a:rPr>
              <a:t>1 Corinthians 6: (ESV)  </a:t>
            </a:r>
          </a:p>
          <a:p>
            <a:pPr>
              <a:buNone/>
            </a:pPr>
            <a:r>
              <a:rPr lang="en-AU" b="1" baseline="30000" dirty="0">
                <a:effectLst/>
                <a:latin typeface="Comic Sans MS" panose="030F0902030302020204" pitchFamily="66" charset="0"/>
                <a:ea typeface="Times New Roman" panose="02020603050405020304" pitchFamily="18" charset="0"/>
              </a:rPr>
              <a:t>9 </a:t>
            </a:r>
            <a:r>
              <a:rPr lang="en-AU" dirty="0">
                <a:effectLst/>
                <a:latin typeface="Comic Sans MS" panose="030F0902030302020204" pitchFamily="66" charset="0"/>
                <a:ea typeface="Times New Roman" panose="02020603050405020304" pitchFamily="18" charset="0"/>
              </a:rPr>
              <a:t>Or do you not know that the unrighteous will not inherit the kingdom of God? Do not be deceived:  neither the sexually immoral, nor idolaters, nor adulterers, nor men who practice homosexuality, </a:t>
            </a:r>
            <a:r>
              <a:rPr lang="en-AU" b="1" baseline="30000" dirty="0">
                <a:effectLst/>
                <a:latin typeface="Comic Sans MS" panose="030F0902030302020204" pitchFamily="66" charset="0"/>
                <a:ea typeface="Times New Roman" panose="02020603050405020304" pitchFamily="18" charset="0"/>
              </a:rPr>
              <a:t>10 </a:t>
            </a:r>
            <a:r>
              <a:rPr lang="en-AU" dirty="0">
                <a:effectLst/>
                <a:latin typeface="Comic Sans MS" panose="030F0902030302020204" pitchFamily="66" charset="0"/>
                <a:ea typeface="Times New Roman" panose="02020603050405020304" pitchFamily="18" charset="0"/>
              </a:rPr>
              <a:t>nor thieves, nor the greedy, nor drunkards, nor revilers, nor swindlers will inherit the kingdom of God. </a:t>
            </a:r>
            <a:endParaRPr lang="en-AU" dirty="0">
              <a:effectLst/>
              <a:latin typeface="Times New Roman" panose="02020603050405020304" pitchFamily="18" charset="0"/>
              <a:ea typeface="Times New Roman" panose="02020603050405020304" pitchFamily="18" charset="0"/>
            </a:endParaRPr>
          </a:p>
        </p:txBody>
      </p:sp>
      <p:sp>
        <p:nvSpPr>
          <p:cNvPr id="10" name="TextBox 9">
            <a:extLst>
              <a:ext uri="{FF2B5EF4-FFF2-40B4-BE49-F238E27FC236}">
                <a16:creationId xmlns:a16="http://schemas.microsoft.com/office/drawing/2014/main" id="{62813589-1C5F-401F-AA06-EAA3A386B304}"/>
              </a:ext>
            </a:extLst>
          </p:cNvPr>
          <p:cNvSpPr txBox="1"/>
          <p:nvPr/>
        </p:nvSpPr>
        <p:spPr>
          <a:xfrm>
            <a:off x="0" y="461246"/>
            <a:ext cx="9108559" cy="400110"/>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Obedience in Faith;   Obedience in Living for Jesus</a:t>
            </a:r>
          </a:p>
        </p:txBody>
      </p:sp>
      <p:sp>
        <p:nvSpPr>
          <p:cNvPr id="11" name="TextBox 10">
            <a:extLst>
              <a:ext uri="{FF2B5EF4-FFF2-40B4-BE49-F238E27FC236}">
                <a16:creationId xmlns:a16="http://schemas.microsoft.com/office/drawing/2014/main" id="{42E05733-470E-30E2-412A-6B2C152B416F}"/>
              </a:ext>
            </a:extLst>
          </p:cNvPr>
          <p:cNvSpPr txBox="1"/>
          <p:nvPr/>
        </p:nvSpPr>
        <p:spPr>
          <a:xfrm>
            <a:off x="3880" y="2651"/>
            <a:ext cx="9144000"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Holding fast our confession:</a:t>
            </a:r>
          </a:p>
        </p:txBody>
      </p:sp>
    </p:spTree>
    <p:extLst>
      <p:ext uri="{BB962C8B-B14F-4D97-AF65-F5344CB8AC3E}">
        <p14:creationId xmlns:p14="http://schemas.microsoft.com/office/powerpoint/2010/main" val="2795034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16" name="TextBox 15">
            <a:extLst>
              <a:ext uri="{FF2B5EF4-FFF2-40B4-BE49-F238E27FC236}">
                <a16:creationId xmlns:a16="http://schemas.microsoft.com/office/drawing/2014/main" id="{F68AA30C-1390-46C3-53C8-792219351CDC}"/>
              </a:ext>
            </a:extLst>
          </p:cNvPr>
          <p:cNvSpPr txBox="1"/>
          <p:nvPr/>
        </p:nvSpPr>
        <p:spPr>
          <a:xfrm>
            <a:off x="6665" y="318074"/>
            <a:ext cx="9137335" cy="461665"/>
          </a:xfrm>
          <a:prstGeom prst="rect">
            <a:avLst/>
          </a:prstGeom>
          <a:noFill/>
        </p:spPr>
        <p:txBody>
          <a:bodyPr wrap="square" rtlCol="0">
            <a:spAutoFit/>
          </a:bodyPr>
          <a:lstStyle/>
          <a:p>
            <a:pPr marR="0" lvl="0" algn="ctr" defTabSz="457200" rtl="0" eaLnBrk="1" fontAlgn="auto" latinLnBrk="0" hangingPunct="1">
              <a:lnSpc>
                <a:spcPct val="100000"/>
              </a:lnSpc>
              <a:spcBef>
                <a:spcPts val="0"/>
              </a:spcBef>
              <a:spcAft>
                <a:spcPts val="0"/>
              </a:spcAft>
              <a:buClrTx/>
              <a:buSzTx/>
              <a:tabLst/>
              <a:defRPr/>
            </a:pPr>
            <a:r>
              <a:rPr kumimoji="0" lang="en-AU" sz="2400" b="1"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Source of Eternal Salvation for   </a:t>
            </a:r>
            <a:r>
              <a:rPr kumimoji="0" lang="en-AU" sz="2400" b="1" i="0" u="sng"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ALL</a:t>
            </a:r>
            <a:r>
              <a:rPr kumimoji="0" lang="en-AU" sz="2400" b="1" i="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   Who Obey Him</a:t>
            </a:r>
          </a:p>
        </p:txBody>
      </p:sp>
      <p:sp>
        <p:nvSpPr>
          <p:cNvPr id="22" name="TextBox 21">
            <a:extLst>
              <a:ext uri="{FF2B5EF4-FFF2-40B4-BE49-F238E27FC236}">
                <a16:creationId xmlns:a16="http://schemas.microsoft.com/office/drawing/2014/main" id="{4C58A3CA-FD06-8FDA-49DE-8EE853310898}"/>
              </a:ext>
            </a:extLst>
          </p:cNvPr>
          <p:cNvSpPr txBox="1"/>
          <p:nvPr/>
        </p:nvSpPr>
        <p:spPr>
          <a:xfrm>
            <a:off x="0" y="1191068"/>
            <a:ext cx="9130136" cy="400110"/>
          </a:xfrm>
          <a:prstGeom prst="rect">
            <a:avLst/>
          </a:prstGeom>
          <a:noFill/>
        </p:spPr>
        <p:txBody>
          <a:bodyPr wrap="square" rtlCol="0">
            <a:spAutoFit/>
          </a:bodyPr>
          <a:lstStyle/>
          <a:p>
            <a:pPr>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Great High Priest (Jesus):  The intermediary between sinful humans and Holy God</a:t>
            </a:r>
          </a:p>
        </p:txBody>
      </p:sp>
      <p:sp>
        <p:nvSpPr>
          <p:cNvPr id="3" name="TextBox 2">
            <a:extLst>
              <a:ext uri="{FF2B5EF4-FFF2-40B4-BE49-F238E27FC236}">
                <a16:creationId xmlns:a16="http://schemas.microsoft.com/office/drawing/2014/main" id="{AE92D31A-1364-66A3-8CBE-AEE052091AC7}"/>
              </a:ext>
            </a:extLst>
          </p:cNvPr>
          <p:cNvSpPr txBox="1"/>
          <p:nvPr/>
        </p:nvSpPr>
        <p:spPr>
          <a:xfrm>
            <a:off x="6665" y="667492"/>
            <a:ext cx="9137336" cy="646331"/>
          </a:xfrm>
          <a:prstGeom prst="rect">
            <a:avLst/>
          </a:prstGeom>
          <a:noFill/>
        </p:spPr>
        <p:txBody>
          <a:bodyPr wrap="square" rtlCol="0">
            <a:spAutoFit/>
          </a:bodyPr>
          <a:lstStyle/>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Christ tore away every barrier to Salvation (racial;  heritage;  language;  past history)</a:t>
            </a:r>
          </a:p>
          <a:p>
            <a:pPr marL="180975" lvl="0" indent="-180975">
              <a:buFont typeface="Arial" panose="020B0604020202020204" pitchFamily="34" charset="0"/>
              <a:buChar char="•"/>
              <a:defRPr/>
            </a:pPr>
            <a:r>
              <a:rPr lang="en-AU" dirty="0">
                <a:solidFill>
                  <a:prstClr val="white"/>
                </a:solidFill>
                <a:latin typeface="Times New Roman" panose="02020603050405020304" pitchFamily="18" charset="0"/>
                <a:cs typeface="Times New Roman" panose="02020603050405020304" pitchFamily="18" charset="0"/>
              </a:rPr>
              <a:t>The only exclusion is to exclude one’s-self (to reject the way of Christ)</a:t>
            </a:r>
          </a:p>
        </p:txBody>
      </p:sp>
      <p:sp>
        <p:nvSpPr>
          <p:cNvPr id="7" name="TextBox 6">
            <a:extLst>
              <a:ext uri="{FF2B5EF4-FFF2-40B4-BE49-F238E27FC236}">
                <a16:creationId xmlns:a16="http://schemas.microsoft.com/office/drawing/2014/main" id="{3954D920-2C20-0670-4AE4-19876D5402C0}"/>
              </a:ext>
            </a:extLst>
          </p:cNvPr>
          <p:cNvSpPr txBox="1"/>
          <p:nvPr/>
        </p:nvSpPr>
        <p:spPr>
          <a:xfrm>
            <a:off x="504001" y="2897638"/>
            <a:ext cx="8640000"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As High Priest, Jesus sacrificed Himself to atone for the sins of the people.</a:t>
            </a:r>
          </a:p>
        </p:txBody>
      </p:sp>
      <p:sp>
        <p:nvSpPr>
          <p:cNvPr id="5" name="TextBox 4">
            <a:extLst>
              <a:ext uri="{FF2B5EF4-FFF2-40B4-BE49-F238E27FC236}">
                <a16:creationId xmlns:a16="http://schemas.microsoft.com/office/drawing/2014/main" id="{C44B8F4F-8371-C76E-3DC8-151B3B35ABCC}"/>
              </a:ext>
            </a:extLst>
          </p:cNvPr>
          <p:cNvSpPr txBox="1"/>
          <p:nvPr/>
        </p:nvSpPr>
        <p:spPr>
          <a:xfrm>
            <a:off x="0" y="1505744"/>
            <a:ext cx="9137335" cy="1477328"/>
          </a:xfrm>
          <a:prstGeom prst="rect">
            <a:avLst/>
          </a:prstGeom>
          <a:noFill/>
        </p:spPr>
        <p:txBody>
          <a:bodyPr wrap="square" rtlCol="0">
            <a:spAutoFit/>
          </a:bodyPr>
          <a:lstStyle/>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Son of God;  Chosen by God;  (like Melchizedek)</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Great;  Passed through the heavens</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Compassionate and understanding;  Became weak. Tempted as we are, but without sin.</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Prayerful, yet suffered.   Reverential Prayer.   (humble, respectful, “Your Will be done”)</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Perfected and Learned obedience through suffering</a:t>
            </a:r>
          </a:p>
        </p:txBody>
      </p:sp>
      <p:sp>
        <p:nvSpPr>
          <p:cNvPr id="10" name="TextBox 9">
            <a:extLst>
              <a:ext uri="{FF2B5EF4-FFF2-40B4-BE49-F238E27FC236}">
                <a16:creationId xmlns:a16="http://schemas.microsoft.com/office/drawing/2014/main" id="{2831A03B-995E-BF9A-DFAC-B1307CFDA2C4}"/>
              </a:ext>
            </a:extLst>
          </p:cNvPr>
          <p:cNvSpPr txBox="1"/>
          <p:nvPr/>
        </p:nvSpPr>
        <p:spPr>
          <a:xfrm>
            <a:off x="49841" y="3297748"/>
            <a:ext cx="9108559" cy="400110"/>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Obedience in Faith;   Obedience in Living for Jesus</a:t>
            </a:r>
          </a:p>
        </p:txBody>
      </p:sp>
      <p:cxnSp>
        <p:nvCxnSpPr>
          <p:cNvPr id="12" name="Straight Connector 11">
            <a:extLst>
              <a:ext uri="{FF2B5EF4-FFF2-40B4-BE49-F238E27FC236}">
                <a16:creationId xmlns:a16="http://schemas.microsoft.com/office/drawing/2014/main" id="{6A9846B3-E477-A5B8-9CF7-691C4BB5A4CA}"/>
              </a:ext>
            </a:extLst>
          </p:cNvPr>
          <p:cNvCxnSpPr>
            <a:cxnSpLocks/>
          </p:cNvCxnSpPr>
          <p:nvPr/>
        </p:nvCxnSpPr>
        <p:spPr>
          <a:xfrm>
            <a:off x="626668" y="3297748"/>
            <a:ext cx="7918522" cy="0"/>
          </a:xfrm>
          <a:prstGeom prst="line">
            <a:avLst/>
          </a:prstGeom>
          <a:ln>
            <a:solidFill>
              <a:schemeClr val="tx2">
                <a:lumMod val="10000"/>
                <a:lumOff val="90000"/>
              </a:schemeClr>
            </a:solidFill>
          </a:ln>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5F01D6C0-6AF8-2F24-6B6F-9A83DA142DE4}"/>
              </a:ext>
            </a:extLst>
          </p:cNvPr>
          <p:cNvSpPr txBox="1"/>
          <p:nvPr/>
        </p:nvSpPr>
        <p:spPr>
          <a:xfrm>
            <a:off x="8092" y="3633950"/>
            <a:ext cx="9137335" cy="1200329"/>
          </a:xfrm>
          <a:prstGeom prst="rect">
            <a:avLst/>
          </a:prstGeom>
          <a:noFill/>
        </p:spPr>
        <p:txBody>
          <a:bodyPr wrap="square" rtlCol="0">
            <a:spAutoFit/>
          </a:bodyPr>
          <a:lstStyle/>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Obedience is not “perfection”. Merciful High Priest knows our struggling and forgives.</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Obedience involves genuine repentance.  A genuine commitment to turn from evil.</a:t>
            </a:r>
          </a:p>
          <a:p>
            <a:pPr marL="342900" lvl="0" indent="-342900">
              <a:buFont typeface="+mj-lt"/>
              <a:buAutoNum type="arabicPeriod"/>
              <a:defRPr/>
            </a:pPr>
            <a:r>
              <a:rPr lang="en-AU" dirty="0">
                <a:solidFill>
                  <a:prstClr val="white"/>
                </a:solidFill>
                <a:latin typeface="Times New Roman" panose="02020603050405020304" pitchFamily="18" charset="0"/>
                <a:cs typeface="Times New Roman" panose="02020603050405020304" pitchFamily="18" charset="0"/>
              </a:rPr>
              <a:t>Total surrender to the Lordship of Christ.</a:t>
            </a:r>
            <a:br>
              <a:rPr lang="en-AU" dirty="0">
                <a:solidFill>
                  <a:prstClr val="white"/>
                </a:solidFill>
                <a:latin typeface="Times New Roman" panose="02020603050405020304" pitchFamily="18" charset="0"/>
                <a:cs typeface="Times New Roman" panose="02020603050405020304" pitchFamily="18" charset="0"/>
              </a:rPr>
            </a:br>
            <a:r>
              <a:rPr lang="en-AU" dirty="0">
                <a:solidFill>
                  <a:prstClr val="white"/>
                </a:solidFill>
                <a:latin typeface="Times New Roman" panose="02020603050405020304" pitchFamily="18" charset="0"/>
                <a:cs typeface="Times New Roman" panose="02020603050405020304" pitchFamily="18" charset="0"/>
              </a:rPr>
              <a:t>Jesus becomes the focus of my life.  He calls the shots (not me).</a:t>
            </a:r>
          </a:p>
        </p:txBody>
      </p:sp>
      <p:sp>
        <p:nvSpPr>
          <p:cNvPr id="15" name="TextBox 14">
            <a:extLst>
              <a:ext uri="{FF2B5EF4-FFF2-40B4-BE49-F238E27FC236}">
                <a16:creationId xmlns:a16="http://schemas.microsoft.com/office/drawing/2014/main" id="{3427232C-6D1D-E1CF-E26A-AD1E94B112B5}"/>
              </a:ext>
            </a:extLst>
          </p:cNvPr>
          <p:cNvSpPr txBox="1"/>
          <p:nvPr/>
        </p:nvSpPr>
        <p:spPr>
          <a:xfrm>
            <a:off x="504002" y="4927730"/>
            <a:ext cx="7223894" cy="707886"/>
          </a:xfrm>
          <a:prstGeom prst="rect">
            <a:avLst/>
          </a:prstGeom>
          <a:noFill/>
          <a:ln w="15875">
            <a:solidFill>
              <a:schemeClr val="bg1"/>
            </a:solidFill>
          </a:ln>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sz="2000" u="none" strike="noStrike" kern="1200" cap="none" spc="0" normalizeH="0" baseline="0" noProof="0" dirty="0">
                <a:ln>
                  <a:noFill/>
                </a:ln>
                <a:solidFill>
                  <a:srgbClr val="FFFF00"/>
                </a:solidFill>
                <a:effectLst/>
                <a:uLnTx/>
                <a:uFillTx/>
                <a:latin typeface="Times New Roman" panose="02020603050405020304" pitchFamily="18" charset="0"/>
                <a:cs typeface="Times New Roman" panose="02020603050405020304" pitchFamily="18" charset="0"/>
              </a:rPr>
              <a:t>The Good News of Jesus:  </a:t>
            </a:r>
            <a:r>
              <a:rPr kumimoji="0" lang="en-AU" sz="200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Salvation is available for all.</a:t>
            </a:r>
          </a:p>
          <a:p>
            <a:pPr marR="0" lvl="0" defTabSz="457200" rtl="0" eaLnBrk="1" fontAlgn="auto" latinLnBrk="0" hangingPunct="1">
              <a:lnSpc>
                <a:spcPct val="100000"/>
              </a:lnSpc>
              <a:spcBef>
                <a:spcPts val="0"/>
              </a:spcBef>
              <a:spcAft>
                <a:spcPts val="0"/>
              </a:spcAft>
              <a:buClrTx/>
              <a:buSzTx/>
              <a:tabLst/>
              <a:defRPr/>
            </a:pPr>
            <a:r>
              <a:rPr lang="en-AU" sz="2000" dirty="0">
                <a:solidFill>
                  <a:srgbClr val="FFFF00"/>
                </a:solidFill>
                <a:latin typeface="Times New Roman" panose="02020603050405020304" pitchFamily="18" charset="0"/>
                <a:cs typeface="Times New Roman" panose="02020603050405020304" pitchFamily="18" charset="0"/>
              </a:rPr>
              <a:t>The Call of Jesus:  </a:t>
            </a:r>
            <a:r>
              <a:rPr lang="en-AU" sz="2000" dirty="0">
                <a:solidFill>
                  <a:schemeClr val="bg1"/>
                </a:solidFill>
                <a:latin typeface="Times New Roman" panose="02020603050405020304" pitchFamily="18" charset="0"/>
                <a:cs typeface="Times New Roman" panose="02020603050405020304" pitchFamily="18" charset="0"/>
              </a:rPr>
              <a:t>A call to obedience.  Jesus is Lord.  Live for Him.</a:t>
            </a:r>
            <a:endParaRPr kumimoji="0" lang="en-AU" sz="2000"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3AAEC6E8-2C26-C004-846F-912BE571B3C9}"/>
              </a:ext>
            </a:extLst>
          </p:cNvPr>
          <p:cNvSpPr txBox="1"/>
          <p:nvPr/>
        </p:nvSpPr>
        <p:spPr>
          <a:xfrm>
            <a:off x="3880" y="2651"/>
            <a:ext cx="9144000" cy="369332"/>
          </a:xfrm>
          <a:prstGeom prst="rect">
            <a:avLst/>
          </a:prstGeom>
          <a:noFill/>
        </p:spPr>
        <p:txBody>
          <a:bodyPr wrap="square" rtlCol="0">
            <a:spAutoFit/>
          </a:bodyPr>
          <a:lstStyle/>
          <a:p>
            <a:pPr marR="0" lvl="0" defTabSz="457200" rtl="0" eaLnBrk="1" fontAlgn="auto" latinLnBrk="0" hangingPunct="1">
              <a:lnSpc>
                <a:spcPct val="100000"/>
              </a:lnSpc>
              <a:spcBef>
                <a:spcPts val="0"/>
              </a:spcBef>
              <a:spcAft>
                <a:spcPts val="0"/>
              </a:spcAft>
              <a:buClrTx/>
              <a:buSzTx/>
              <a:tabLst/>
              <a:defRPr/>
            </a:pPr>
            <a:r>
              <a:rPr kumimoji="0" lang="en-AU" u="none" strike="noStrike" kern="1200" cap="none" spc="0" normalizeH="0" baseline="0" noProof="0" dirty="0">
                <a:ln>
                  <a:noFill/>
                </a:ln>
                <a:solidFill>
                  <a:schemeClr val="bg1"/>
                </a:solidFill>
                <a:effectLst/>
                <a:uLnTx/>
                <a:uFillTx/>
                <a:latin typeface="Times New Roman" panose="02020603050405020304" pitchFamily="18" charset="0"/>
                <a:cs typeface="Times New Roman" panose="02020603050405020304" pitchFamily="18" charset="0"/>
              </a:rPr>
              <a:t>Holding fast our confession:</a:t>
            </a:r>
          </a:p>
        </p:txBody>
      </p:sp>
    </p:spTree>
    <p:extLst>
      <p:ext uri="{BB962C8B-B14F-4D97-AF65-F5344CB8AC3E}">
        <p14:creationId xmlns:p14="http://schemas.microsoft.com/office/powerpoint/2010/main" val="2054250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P spid="15"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10529</TotalTime>
  <Words>999</Words>
  <Application>Microsoft Macintosh PowerPoint</Application>
  <PresentationFormat>On-screen Show (16:10)</PresentationFormat>
  <Paragraphs>64</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263</cp:revision>
  <cp:lastPrinted>2025-05-23T07:15:31Z</cp:lastPrinted>
  <dcterms:created xsi:type="dcterms:W3CDTF">2024-07-12T04:24:48Z</dcterms:created>
  <dcterms:modified xsi:type="dcterms:W3CDTF">2025-05-30T01:49:37Z</dcterms:modified>
</cp:coreProperties>
</file>